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8" r:id="rId3"/>
    <p:sldId id="282" r:id="rId4"/>
    <p:sldId id="257" r:id="rId5"/>
    <p:sldId id="258" r:id="rId6"/>
    <p:sldId id="295" r:id="rId7"/>
    <p:sldId id="293" r:id="rId8"/>
    <p:sldId id="283" r:id="rId9"/>
    <p:sldId id="262" r:id="rId10"/>
    <p:sldId id="263" r:id="rId11"/>
    <p:sldId id="289" r:id="rId12"/>
    <p:sldId id="290" r:id="rId13"/>
    <p:sldId id="296" r:id="rId14"/>
    <p:sldId id="285" r:id="rId15"/>
    <p:sldId id="292" r:id="rId16"/>
    <p:sldId id="266" r:id="rId17"/>
    <p:sldId id="267" r:id="rId18"/>
    <p:sldId id="268" r:id="rId19"/>
    <p:sldId id="269" r:id="rId20"/>
    <p:sldId id="270" r:id="rId21"/>
    <p:sldId id="286" r:id="rId22"/>
    <p:sldId id="272" r:id="rId23"/>
    <p:sldId id="275" r:id="rId24"/>
    <p:sldId id="273" r:id="rId25"/>
    <p:sldId id="284" r:id="rId26"/>
    <p:sldId id="291" r:id="rId27"/>
    <p:sldId id="297" r:id="rId28"/>
    <p:sldId id="274" r:id="rId29"/>
    <p:sldId id="287" r:id="rId30"/>
    <p:sldId id="277" r:id="rId31"/>
    <p:sldId id="279" r:id="rId32"/>
    <p:sldId id="278" r:id="rId33"/>
    <p:sldId id="288" r:id="rId34"/>
    <p:sldId id="281" r:id="rId35"/>
    <p:sldId id="29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2CAB-EE1B-9740-9B76-AECFD3A2D313}" type="datetimeFigureOut">
              <a:rPr lang="en-US" smtClean="0"/>
              <a:t>5/16/14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8E67E-0824-E84B-82B6-0A178BB47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2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Toyota Way.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chief Engineer </a:t>
            </a:r>
            <a:r>
              <a:rPr lang="en-US" sz="10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Yuji </a:t>
            </a:r>
            <a:r>
              <a:rPr lang="en-US" sz="105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Yokoya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charged with designing the 2004 Toyota Sienna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lived in Japan, they had no concept of North America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drove through every state in the US, Mexico and Canada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they found</a:t>
            </a:r>
          </a:p>
          <a:p>
            <a:pPr lvl="5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crowned roads in snowy Canada led to excellent drift control, </a:t>
            </a:r>
            <a:endParaRPr lang="en-US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winds in Mississippi made him engineer for stability, </a:t>
            </a:r>
            <a:endParaRPr lang="en-US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Santa Fe's narrow streets enforced a tight turning radius. </a:t>
            </a:r>
            <a:endParaRPr lang="en-US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observations at Home Depot led to a cargo bay that can take a 4x8' plywood sheet—</a:t>
            </a:r>
            <a:endParaRPr lang="en-US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of how Americans eat and drink in the car much more than Japanese produced a car with 14 cup holders! </a:t>
            </a:r>
            <a:endParaRPr lang="en-US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1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Clarity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about the customer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gets to the point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09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a box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key product benefits?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Slogan?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 box…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5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out what you are thinking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you using… 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maybes?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it?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 expectations around tools and technologies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Visualizes assumptions around boundaries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Communicates risk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it to the neighbors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Why?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them call you on bad decisions or assumptions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a hammer… Let the other tools help with solutions</a:t>
            </a:r>
          </a:p>
          <a:p>
            <a:pPr lvl="4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their insight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is you’re a team?</a:t>
            </a:r>
          </a:p>
          <a:p>
            <a:r>
              <a:rPr lang="en-US" dirty="0" smtClean="0"/>
              <a:t>UI? </a:t>
            </a:r>
          </a:p>
          <a:p>
            <a:r>
              <a:rPr lang="en-US" dirty="0" err="1" smtClean="0"/>
              <a:t>Dev</a:t>
            </a:r>
            <a:r>
              <a:rPr lang="en-US" dirty="0" smtClean="0"/>
              <a:t>?</a:t>
            </a:r>
          </a:p>
          <a:p>
            <a:r>
              <a:rPr lang="en-US" dirty="0" smtClean="0"/>
              <a:t>PM?</a:t>
            </a:r>
          </a:p>
          <a:p>
            <a:r>
              <a:rPr lang="en-US" dirty="0" smtClean="0"/>
              <a:t>Test?</a:t>
            </a:r>
          </a:p>
          <a:p>
            <a:r>
              <a:rPr lang="en-US" dirty="0" smtClean="0"/>
              <a:t>Customer?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0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is involved in the project?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is core?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is impacted?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impacts us?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 them together, and get coffee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donughts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over the elevator pitch and the not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calls the shots? </a:t>
            </a:r>
          </a:p>
          <a:p>
            <a:r>
              <a:rPr lang="en-US" dirty="0" smtClean="0"/>
              <a:t>Who is the product owner?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C18F-E830-4114-BDC0-BE3B63C865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0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2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6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8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3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9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1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0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4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C68A9-B5F9-B44E-A319-F050154C91EB}" type="datetimeFigureOut">
              <a:rPr lang="en-US" smtClean="0"/>
              <a:t>5/16/14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D141-36F5-F34D-A5FE-BFC05AF5B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30" Type="http://schemas.openxmlformats.org/officeDocument/2006/relationships/image" Target="../media/image30.png"/><Relationship Id="rId31" Type="http://schemas.openxmlformats.org/officeDocument/2006/relationships/image" Target="../media/image31.png"/><Relationship Id="rId32" Type="http://schemas.openxmlformats.org/officeDocument/2006/relationships/image" Target="../media/image32.png"/><Relationship Id="rId9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3" Type="http://schemas.openxmlformats.org/officeDocument/2006/relationships/image" Target="../media/image33.png"/><Relationship Id="rId34" Type="http://schemas.openxmlformats.org/officeDocument/2006/relationships/image" Target="../media/image34.png"/><Relationship Id="rId35" Type="http://schemas.openxmlformats.org/officeDocument/2006/relationships/image" Target="../media/image35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0-16 at 11.4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236565" cy="685800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5406421"/>
            <a:ext cx="11445515" cy="967719"/>
          </a:xfrm>
          <a:prstGeom prst="rect">
            <a:avLst/>
          </a:prstGeom>
          <a:solidFill>
            <a:srgbClr val="0000FF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195" y="5056787"/>
            <a:ext cx="7772400" cy="1470025"/>
          </a:xfrm>
          <a:noFill/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Right Amount Of Planning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3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2846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9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82846" y="1708630"/>
            <a:ext cx="4384033" cy="598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82846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5948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682" y="946991"/>
            <a:ext cx="8229600" cy="1143000"/>
          </a:xfrm>
        </p:spPr>
        <p:txBody>
          <a:bodyPr/>
          <a:lstStyle/>
          <a:p>
            <a:r>
              <a:rPr lang="en-US" dirty="0" smtClean="0"/>
              <a:t>Who is using the system?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2353" y="4691528"/>
            <a:ext cx="6783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are they doing now…..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6566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49640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82846" y="1708630"/>
            <a:ext cx="4384033" cy="598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82846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6531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00156 0.0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0993" y="743714"/>
            <a:ext cx="8229600" cy="1143000"/>
          </a:xfrm>
        </p:spPr>
        <p:txBody>
          <a:bodyPr/>
          <a:lstStyle/>
          <a:p>
            <a:r>
              <a:rPr lang="en-US" dirty="0" smtClean="0"/>
              <a:t>Due Date?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323" y="4590712"/>
            <a:ext cx="69441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What Happens the Next Day?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5116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6 at 11.4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346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9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6 at 11.43.21 AM.png"/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346312" cy="6858000"/>
          </a:xfrm>
          <a:prstGeom prst="rect">
            <a:avLst/>
          </a:prstGeom>
        </p:spPr>
      </p:pic>
      <p:pic>
        <p:nvPicPr>
          <p:cNvPr id="2" name="Picture 1" descr="mountain-dew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71" b="98214" l="10000" r="90000">
                        <a14:foregroundMark x1="51071" y1="5714" x2="51071" y2="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2967296"/>
            <a:ext cx="3556000" cy="355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830" y="893233"/>
            <a:ext cx="4647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Immediately!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0346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6 at 11.43.21 AM.png"/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34631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830" y="893233"/>
            <a:ext cx="4647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As Soon As Possible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26069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6 at 11.43.21 AM.png"/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34631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830" y="893233"/>
            <a:ext cx="4647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Enjoy the ride….</a:t>
            </a:r>
            <a:endParaRPr lang="en-US" sz="4400" dirty="0"/>
          </a:p>
        </p:txBody>
      </p:sp>
      <p:pic>
        <p:nvPicPr>
          <p:cNvPr id="5" name="Picture 4" descr="Scenic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840" y="4150380"/>
            <a:ext cx="344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69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705886"/>
              </p:ext>
            </p:extLst>
          </p:nvPr>
        </p:nvGraphicFramePr>
        <p:xfrm>
          <a:off x="85746" y="127139"/>
          <a:ext cx="8956888" cy="1540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1540503">
                <a:tc>
                  <a:txBody>
                    <a:bodyPr/>
                    <a:lstStyle/>
                    <a:p>
                      <a:pPr algn="l"/>
                      <a:r>
                        <a:rPr lang="en-US" sz="2400" u="sng" dirty="0" smtClean="0">
                          <a:solidFill>
                            <a:schemeClr val="accent6"/>
                          </a:solidFill>
                        </a:rPr>
                        <a:t>Titanium</a:t>
                      </a:r>
                      <a:r>
                        <a:rPr lang="en-US" sz="2400" u="sng" baseline="0" dirty="0" smtClean="0">
                          <a:solidFill>
                            <a:schemeClr val="accent6"/>
                          </a:solidFill>
                        </a:rPr>
                        <a:t> Sponsors</a:t>
                      </a:r>
                      <a:endParaRPr lang="en-US" sz="2400" u="sng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AJi Softw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1" y="574458"/>
            <a:ext cx="2869405" cy="1007480"/>
          </a:xfrm>
          <a:prstGeom prst="rect">
            <a:avLst/>
          </a:prstGeom>
        </p:spPr>
      </p:pic>
      <p:pic>
        <p:nvPicPr>
          <p:cNvPr id="7" name="Picture 6" descr="AdventureTe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620" y="173036"/>
            <a:ext cx="1558713" cy="1454799"/>
          </a:xfrm>
          <a:prstGeom prst="rect">
            <a:avLst/>
          </a:prstGeom>
        </p:spPr>
      </p:pic>
      <p:pic>
        <p:nvPicPr>
          <p:cNvPr id="8" name="Picture 7" descr="Paige Technologi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33" y="183588"/>
            <a:ext cx="2280389" cy="1444247"/>
          </a:xfrm>
          <a:prstGeom prst="rect">
            <a:avLst/>
          </a:prstGeom>
        </p:spPr>
      </p:pic>
      <p:pic>
        <p:nvPicPr>
          <p:cNvPr id="9" name="Picture 8" descr="Valore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21" y="182922"/>
            <a:ext cx="2172680" cy="1448454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548673"/>
              </p:ext>
            </p:extLst>
          </p:nvPr>
        </p:nvGraphicFramePr>
        <p:xfrm>
          <a:off x="85746" y="1820653"/>
          <a:ext cx="8956888" cy="2478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2478505">
                <a:tc>
                  <a:txBody>
                    <a:bodyPr/>
                    <a:lstStyle/>
                    <a:p>
                      <a:r>
                        <a:rPr lang="en-US" sz="2000" u="sng" dirty="0" smtClean="0">
                          <a:solidFill>
                            <a:srgbClr val="F79646"/>
                          </a:solidFill>
                        </a:rPr>
                        <a:t>Platinum</a:t>
                      </a:r>
                      <a:r>
                        <a:rPr lang="en-US" sz="2000" u="sng" baseline="0" dirty="0" smtClean="0">
                          <a:solidFill>
                            <a:srgbClr val="F79646"/>
                          </a:solidFill>
                        </a:rPr>
                        <a:t> Sponsors</a:t>
                      </a:r>
                      <a:endParaRPr lang="en-US" sz="2000" u="sng" dirty="0">
                        <a:solidFill>
                          <a:srgbClr val="F796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8" y="2295319"/>
            <a:ext cx="2130693" cy="419037"/>
          </a:xfrm>
          <a:prstGeom prst="rect">
            <a:avLst/>
          </a:prstGeom>
        </p:spPr>
      </p:pic>
      <p:pic>
        <p:nvPicPr>
          <p:cNvPr id="12" name="Picture 11" descr="Balance Innovation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17" y="2330006"/>
            <a:ext cx="1209914" cy="956763"/>
          </a:xfrm>
          <a:prstGeom prst="rect">
            <a:avLst/>
          </a:prstGeom>
        </p:spPr>
      </p:pic>
      <p:pic>
        <p:nvPicPr>
          <p:cNvPr id="13" name="Picture 12" descr="DevExpre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3" y="2808388"/>
            <a:ext cx="2329697" cy="388283"/>
          </a:xfrm>
          <a:prstGeom prst="rect">
            <a:avLst/>
          </a:prstGeom>
        </p:spPr>
      </p:pic>
      <p:pic>
        <p:nvPicPr>
          <p:cNvPr id="14" name="Picture 13" descr="DS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07" y="1909763"/>
            <a:ext cx="1239523" cy="1115571"/>
          </a:xfrm>
          <a:prstGeom prst="rect">
            <a:avLst/>
          </a:prstGeom>
        </p:spPr>
      </p:pic>
      <p:pic>
        <p:nvPicPr>
          <p:cNvPr id="15" name="Picture 14" descr="Epiq System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16" y="2024013"/>
            <a:ext cx="1655306" cy="728335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4" y="3215130"/>
            <a:ext cx="2284193" cy="541680"/>
          </a:xfrm>
          <a:prstGeom prst="rect">
            <a:avLst/>
          </a:prstGeom>
        </p:spPr>
      </p:pic>
      <p:pic>
        <p:nvPicPr>
          <p:cNvPr id="17" name="Picture 16" descr="Kauffman Lab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34" y="3626366"/>
            <a:ext cx="2249973" cy="464994"/>
          </a:xfrm>
          <a:prstGeom prst="rect">
            <a:avLst/>
          </a:prstGeom>
        </p:spPr>
      </p:pic>
      <p:pic>
        <p:nvPicPr>
          <p:cNvPr id="18" name="Picture 17" descr="OReill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99" y="3643066"/>
            <a:ext cx="1620339" cy="448294"/>
          </a:xfrm>
          <a:prstGeom prst="rect">
            <a:avLst/>
          </a:prstGeom>
        </p:spPr>
      </p:pic>
      <p:pic>
        <p:nvPicPr>
          <p:cNvPr id="19" name="Picture 18" descr="Sprint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33" y="1894463"/>
            <a:ext cx="1791274" cy="779409"/>
          </a:xfrm>
          <a:prstGeom prst="rect">
            <a:avLst/>
          </a:prstGeom>
        </p:spPr>
      </p:pic>
      <p:pic>
        <p:nvPicPr>
          <p:cNvPr id="20" name="Picture 19" descr="Freightquot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16" y="3410154"/>
            <a:ext cx="1610961" cy="681206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07361"/>
              </p:ext>
            </p:extLst>
          </p:nvPr>
        </p:nvGraphicFramePr>
        <p:xfrm>
          <a:off x="85746" y="4498053"/>
          <a:ext cx="8956888" cy="221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2218428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F79646"/>
                          </a:solidFill>
                        </a:rPr>
                        <a:t>Gold Sponsors</a:t>
                      </a:r>
                      <a:endParaRPr lang="en-US" u="sng" dirty="0">
                        <a:solidFill>
                          <a:srgbClr val="F796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2" name="Picture 21" descr="Advantage Tech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92" y="4605224"/>
            <a:ext cx="1569826" cy="514903"/>
          </a:xfrm>
          <a:prstGeom prst="rect">
            <a:avLst/>
          </a:prstGeom>
        </p:spPr>
      </p:pic>
      <p:pic>
        <p:nvPicPr>
          <p:cNvPr id="23" name="Picture 22" descr="Bradford and Galt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27" y="4605224"/>
            <a:ext cx="861694" cy="590876"/>
          </a:xfrm>
          <a:prstGeom prst="rect">
            <a:avLst/>
          </a:prstGeom>
        </p:spPr>
      </p:pic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42" y="4613162"/>
            <a:ext cx="1216306" cy="514903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78" y="4613163"/>
            <a:ext cx="1587892" cy="431000"/>
          </a:xfrm>
          <a:prstGeom prst="rect">
            <a:avLst/>
          </a:prstGeom>
        </p:spPr>
      </p:pic>
      <p:pic>
        <p:nvPicPr>
          <p:cNvPr id="26" name="Picture 25" descr="ComponentOne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7" y="4944478"/>
            <a:ext cx="709880" cy="624694"/>
          </a:xfrm>
          <a:prstGeom prst="rect">
            <a:avLst/>
          </a:prstGeom>
        </p:spPr>
      </p:pic>
      <p:pic>
        <p:nvPicPr>
          <p:cNvPr id="28" name="Picture 27" descr="DSI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95" y="5128273"/>
            <a:ext cx="1209501" cy="393171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40" y="5311926"/>
            <a:ext cx="1496173" cy="406104"/>
          </a:xfrm>
          <a:prstGeom prst="rect">
            <a:avLst/>
          </a:prstGeom>
        </p:spPr>
      </p:pic>
      <p:pic>
        <p:nvPicPr>
          <p:cNvPr id="30" name="Picture 29" descr="JetBrains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90" y="5324859"/>
            <a:ext cx="1034660" cy="393171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26" y="4613163"/>
            <a:ext cx="1259866" cy="455952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15" y="5828078"/>
            <a:ext cx="842725" cy="674180"/>
          </a:xfrm>
          <a:prstGeom prst="rect">
            <a:avLst/>
          </a:prstGeom>
        </p:spPr>
      </p:pic>
      <p:pic>
        <p:nvPicPr>
          <p:cNvPr id="33" name="Picture 32" descr="LRS Consulting Services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01" y="5196100"/>
            <a:ext cx="1066338" cy="355446"/>
          </a:xfrm>
          <a:prstGeom prst="rect">
            <a:avLst/>
          </a:prstGeom>
        </p:spPr>
      </p:pic>
      <p:pic>
        <p:nvPicPr>
          <p:cNvPr id="34" name="Picture 33" descr="Microsoft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365" y="5311926"/>
            <a:ext cx="1417795" cy="320017"/>
          </a:xfrm>
          <a:prstGeom prst="rect">
            <a:avLst/>
          </a:prstGeom>
        </p:spPr>
      </p:pic>
      <p:pic>
        <p:nvPicPr>
          <p:cNvPr id="35" name="Picture 34" descr="Multi Service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85" y="5706863"/>
            <a:ext cx="2455713" cy="329767"/>
          </a:xfrm>
          <a:prstGeom prst="rect">
            <a:avLst/>
          </a:prstGeom>
        </p:spPr>
      </p:pic>
      <p:pic>
        <p:nvPicPr>
          <p:cNvPr id="36" name="Picture 35" descr="Netchemia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02" y="5873975"/>
            <a:ext cx="1594781" cy="346295"/>
          </a:xfrm>
          <a:prstGeom prst="rect">
            <a:avLst/>
          </a:prstGeom>
        </p:spPr>
      </p:pic>
      <p:pic>
        <p:nvPicPr>
          <p:cNvPr id="37" name="Picture 36" descr="Oakwood Systems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90" y="5790484"/>
            <a:ext cx="1587687" cy="399190"/>
          </a:xfrm>
          <a:prstGeom prst="rect">
            <a:avLst/>
          </a:prstGeom>
        </p:spPr>
      </p:pic>
      <p:pic>
        <p:nvPicPr>
          <p:cNvPr id="38" name="Picture 37" descr="Perceptive Software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73" y="6189672"/>
            <a:ext cx="1811996" cy="327885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42" y="5790484"/>
            <a:ext cx="1120237" cy="374479"/>
          </a:xfrm>
          <a:prstGeom prst="rect">
            <a:avLst/>
          </a:prstGeom>
        </p:spPr>
      </p:pic>
      <p:pic>
        <p:nvPicPr>
          <p:cNvPr id="40" name="Picture 39" descr="TEKSystems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722" y="6255404"/>
            <a:ext cx="1347952" cy="365873"/>
          </a:xfrm>
          <a:prstGeom prst="rect">
            <a:avLst/>
          </a:prstGeom>
        </p:spPr>
      </p:pic>
      <p:pic>
        <p:nvPicPr>
          <p:cNvPr id="41" name="Picture 40" descr="Twilio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33" y="6241431"/>
            <a:ext cx="1315837" cy="439866"/>
          </a:xfrm>
          <a:prstGeom prst="rect">
            <a:avLst/>
          </a:prstGeom>
        </p:spPr>
      </p:pic>
      <p:pic>
        <p:nvPicPr>
          <p:cNvPr id="42" name="Picture 41" descr="UnitedLex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07" y="6255406"/>
            <a:ext cx="1315837" cy="3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7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740" y="24639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Know the why </a:t>
            </a:r>
          </a:p>
          <a:p>
            <a:pPr marL="0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and the when, </a:t>
            </a:r>
          </a:p>
          <a:p>
            <a:pPr marL="0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	before we worry about </a:t>
            </a:r>
          </a:p>
          <a:p>
            <a:pPr marL="0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		the what….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246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66431" y="2307487"/>
            <a:ext cx="4384033" cy="598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6431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1864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00156 0.0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800600"/>
            <a:ext cx="6019800" cy="1143000"/>
          </a:xfrm>
        </p:spPr>
        <p:txBody>
          <a:bodyPr/>
          <a:lstStyle/>
          <a:p>
            <a:r>
              <a:rPr lang="en-US" dirty="0" smtClean="0"/>
              <a:t>Elevator Pitch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"/>
          <a:stretch/>
        </p:blipFill>
        <p:spPr>
          <a:xfrm>
            <a:off x="4495800" y="529839"/>
            <a:ext cx="3483736" cy="4300924"/>
          </a:xfr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3732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[Customer]</a:t>
            </a:r>
          </a:p>
          <a:p>
            <a:pPr marL="0" indent="0">
              <a:buNone/>
            </a:pPr>
            <a:r>
              <a:rPr lang="en-US" dirty="0" smtClean="0"/>
              <a:t>Who needs to [Need]</a:t>
            </a:r>
          </a:p>
          <a:p>
            <a:pPr marL="0" indent="0">
              <a:buNone/>
            </a:pPr>
            <a:r>
              <a:rPr lang="en-US" dirty="0" smtClean="0"/>
              <a:t>The [</a:t>
            </a:r>
            <a:r>
              <a:rPr lang="en-US" dirty="0"/>
              <a:t>P</a:t>
            </a:r>
            <a:r>
              <a:rPr lang="en-US" dirty="0" smtClean="0"/>
              <a:t>roduct Name]</a:t>
            </a:r>
          </a:p>
          <a:p>
            <a:pPr marL="0" indent="0">
              <a:buNone/>
            </a:pPr>
            <a:r>
              <a:rPr lang="en-US" dirty="0" smtClean="0"/>
              <a:t>Is a [Category]</a:t>
            </a:r>
          </a:p>
          <a:p>
            <a:pPr marL="0" indent="0">
              <a:buNone/>
            </a:pPr>
            <a:r>
              <a:rPr lang="en-US" dirty="0" smtClean="0"/>
              <a:t>That will [Key Benefit]</a:t>
            </a:r>
          </a:p>
          <a:p>
            <a:pPr marL="0" indent="0">
              <a:buNone/>
            </a:pPr>
            <a:r>
              <a:rPr lang="en-US" dirty="0" smtClean="0"/>
              <a:t>Unlike [Primary Alternative]</a:t>
            </a:r>
          </a:p>
          <a:p>
            <a:pPr marL="0" indent="0">
              <a:buNone/>
            </a:pPr>
            <a:r>
              <a:rPr lang="en-US" dirty="0" smtClean="0"/>
              <a:t>The new system will [Differentiator]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7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190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</a:t>
            </a:r>
            <a:br>
              <a:rPr lang="en-US" dirty="0" smtClean="0"/>
            </a:br>
            <a:r>
              <a:rPr lang="en-US" dirty="0" smtClean="0"/>
              <a:t>a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88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4550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7344"/>
            <a:ext cx="8229600" cy="1143000"/>
          </a:xfrm>
        </p:spPr>
        <p:txBody>
          <a:bodyPr/>
          <a:lstStyle/>
          <a:p>
            <a:r>
              <a:rPr lang="en-US" dirty="0" smtClean="0"/>
              <a:t>What are the major bullet points?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4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4916" y="5208961"/>
            <a:ext cx="8229600" cy="1143000"/>
          </a:xfrm>
        </p:spPr>
        <p:txBody>
          <a:bodyPr/>
          <a:lstStyle/>
          <a:p>
            <a:r>
              <a:rPr lang="en-US" dirty="0" smtClean="0"/>
              <a:t>What’s your MVP?</a:t>
            </a:r>
            <a:endParaRPr lang="en-US" dirty="0"/>
          </a:p>
        </p:txBody>
      </p:sp>
      <p:pic>
        <p:nvPicPr>
          <p:cNvPr id="4" name="Picture 3" descr="ortiz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588" y="0"/>
            <a:ext cx="5038912" cy="50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2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4916" y="5208961"/>
            <a:ext cx="8229600" cy="1143000"/>
          </a:xfrm>
        </p:spPr>
        <p:txBody>
          <a:bodyPr/>
          <a:lstStyle/>
          <a:p>
            <a:r>
              <a:rPr lang="en-US" dirty="0" smtClean="0"/>
              <a:t>What’s your MVP?</a:t>
            </a:r>
            <a:endParaRPr lang="en-US" dirty="0"/>
          </a:p>
        </p:txBody>
      </p:sp>
      <p:pic>
        <p:nvPicPr>
          <p:cNvPr id="3" name="Picture 2" descr="IMAG093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0" t="17859" r="16132" b="18323"/>
          <a:stretch/>
        </p:blipFill>
        <p:spPr>
          <a:xfrm>
            <a:off x="5431981" y="296940"/>
            <a:ext cx="3364187" cy="605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eberg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"/>
            <a:ext cx="10115176" cy="677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576" y="56073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Build a stack of work…..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0353" y="3436471"/>
            <a:ext cx="365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Everything Else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2118" y="1064573"/>
            <a:ext cx="12787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MVP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25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66431" y="2906344"/>
            <a:ext cx="4384033" cy="598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6431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5878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00156 0.0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8" y="1905000"/>
            <a:ext cx="8050477" cy="347472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Practice Director / Paige Technologies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6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" y="533400"/>
            <a:ext cx="4343400" cy="1477962"/>
          </a:xfrm>
        </p:spPr>
        <p:txBody>
          <a:bodyPr>
            <a:normAutofit/>
          </a:bodyPr>
          <a:lstStyle/>
          <a:p>
            <a:r>
              <a:rPr lang="en-US" dirty="0" smtClean="0"/>
              <a:t>Who Is Your </a:t>
            </a:r>
            <a:br>
              <a:rPr lang="en-US" dirty="0" smtClean="0"/>
            </a:br>
            <a:r>
              <a:rPr lang="en-US" dirty="0" smtClean="0"/>
              <a:t>A Team?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169"/>
          <a:stretch/>
        </p:blipFill>
        <p:spPr>
          <a:xfrm>
            <a:off x="2362200" y="2209800"/>
            <a:ext cx="6580909" cy="4426527"/>
          </a:xfrm>
        </p:spPr>
      </p:pic>
    </p:spTree>
    <p:extLst>
      <p:ext uri="{BB962C8B-B14F-4D97-AF65-F5344CB8AC3E}">
        <p14:creationId xmlns:p14="http://schemas.microsoft.com/office/powerpoint/2010/main" val="151067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286000"/>
            <a:ext cx="8229600" cy="1981200"/>
          </a:xfrm>
        </p:spPr>
        <p:txBody>
          <a:bodyPr>
            <a:normAutofit/>
          </a:bodyPr>
          <a:lstStyle/>
          <a:p>
            <a:r>
              <a:rPr lang="en-US" dirty="0" smtClean="0"/>
              <a:t>Meet Your</a:t>
            </a:r>
            <a:br>
              <a:rPr lang="en-US" dirty="0" smtClean="0"/>
            </a:br>
            <a:r>
              <a:rPr lang="en-US" dirty="0" smtClean="0"/>
              <a:t> Neighbors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4038600" cy="5435760"/>
          </a:xfrm>
        </p:spPr>
      </p:pic>
    </p:spTree>
    <p:extLst>
      <p:ext uri="{BB962C8B-B14F-4D97-AF65-F5344CB8AC3E}">
        <p14:creationId xmlns:p14="http://schemas.microsoft.com/office/powerpoint/2010/main" val="416802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914400"/>
            <a:ext cx="8229600" cy="1143000"/>
          </a:xfrm>
        </p:spPr>
        <p:txBody>
          <a:bodyPr/>
          <a:lstStyle/>
          <a:p>
            <a:r>
              <a:rPr lang="en-US" dirty="0" smtClean="0"/>
              <a:t>Who Is In Charge?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2" r="707" b="15699"/>
          <a:stretch/>
        </p:blipFill>
        <p:spPr>
          <a:xfrm>
            <a:off x="228600" y="2209800"/>
            <a:ext cx="7838209" cy="3771900"/>
          </a:xfrm>
        </p:spPr>
      </p:pic>
    </p:spTree>
    <p:extLst>
      <p:ext uri="{BB962C8B-B14F-4D97-AF65-F5344CB8AC3E}">
        <p14:creationId xmlns:p14="http://schemas.microsoft.com/office/powerpoint/2010/main" val="30581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66431" y="3489049"/>
            <a:ext cx="4384033" cy="5988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6431" y="1544278"/>
            <a:ext cx="4384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are we here?</a:t>
            </a:r>
          </a:p>
          <a:p>
            <a:r>
              <a:rPr lang="en-US" sz="4000" dirty="0" smtClean="0"/>
              <a:t>When is it due?</a:t>
            </a:r>
          </a:p>
          <a:p>
            <a:r>
              <a:rPr lang="en-US" sz="4000" dirty="0" smtClean="0"/>
              <a:t>What are we doing?</a:t>
            </a:r>
          </a:p>
          <a:p>
            <a:r>
              <a:rPr lang="en-US" sz="4000" dirty="0" smtClean="0"/>
              <a:t>Who is involved?</a:t>
            </a:r>
          </a:p>
          <a:p>
            <a:r>
              <a:rPr lang="en-US" sz="4000" dirty="0" smtClean="0"/>
              <a:t>Where is it going?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1805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00156 0.0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1198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8" y="1905000"/>
            <a:ext cx="8050477" cy="34747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Director R&amp;D / </a:t>
            </a:r>
            <a:r>
              <a:rPr lang="en-US" dirty="0" smtClean="0"/>
              <a:t>Paige Technologies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soft_Streets_and_Trips_20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6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S-Streets-Trips-2013-Navigation_6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98" y="628055"/>
            <a:ext cx="6862942" cy="51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6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54" y="-1"/>
            <a:ext cx="9263054" cy="740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6 at 11.4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52" y="0"/>
            <a:ext cx="10346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6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our-destination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6" y="2381000"/>
            <a:ext cx="4619953" cy="368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06" y="159195"/>
            <a:ext cx="619560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Plan just enough to get you </a:t>
            </a:r>
            <a:br>
              <a:rPr lang="en-US" dirty="0" smtClean="0"/>
            </a:br>
            <a:r>
              <a:rPr lang="en-US" dirty="0" smtClean="0"/>
              <a:t>going in the right direction….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959" y="3925042"/>
            <a:ext cx="5622956" cy="2763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With a clear understanding of </a:t>
            </a:r>
          </a:p>
          <a:p>
            <a:pPr marL="0" indent="0">
              <a:buNone/>
            </a:pPr>
            <a:r>
              <a:rPr lang="en-US" sz="4000" dirty="0" smtClean="0"/>
              <a:t>where you are going.</a:t>
            </a:r>
            <a:endParaRPr lang="en-US" sz="4000" dirty="0"/>
          </a:p>
        </p:txBody>
      </p:sp>
      <p:pic>
        <p:nvPicPr>
          <p:cNvPr id="4" name="Picture 3" descr="download.jpe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778" b="100000" l="13778" r="89778">
                        <a14:foregroundMark x1="46667" y1="73333" x2="46667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06" y="75022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1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471" y="1389529"/>
            <a:ext cx="118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Who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88471" y="2226235"/>
            <a:ext cx="1328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What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88471" y="3003176"/>
            <a:ext cx="1435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When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388471" y="3711062"/>
            <a:ext cx="1599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Where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8471" y="4491644"/>
            <a:ext cx="1146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4009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8666</TotalTime>
  <Words>602</Words>
  <Application>Microsoft Macintosh PowerPoint</Application>
  <PresentationFormat>On-screen Show (4:3)</PresentationFormat>
  <Paragraphs>131</Paragraphs>
  <Slides>35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The Right Amount Of Planning</vt:lpstr>
      <vt:lpstr>PowerPoint Presentation</vt:lpstr>
      <vt:lpstr>Who Is This Guy?</vt:lpstr>
      <vt:lpstr>PowerPoint Presentation</vt:lpstr>
      <vt:lpstr>PowerPoint Presentation</vt:lpstr>
      <vt:lpstr>PowerPoint Presentation</vt:lpstr>
      <vt:lpstr>PowerPoint Presentation</vt:lpstr>
      <vt:lpstr>Plan just enough to get you  going in the right direction….</vt:lpstr>
      <vt:lpstr>PowerPoint Presentation</vt:lpstr>
      <vt:lpstr>PowerPoint Presentation</vt:lpstr>
      <vt:lpstr>PowerPoint Presentation</vt:lpstr>
      <vt:lpstr>Who is using the system?</vt:lpstr>
      <vt:lpstr>PowerPoint Presentation</vt:lpstr>
      <vt:lpstr>PowerPoint Presentation</vt:lpstr>
      <vt:lpstr>Due Date?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Elevator Pitch</vt:lpstr>
      <vt:lpstr>PowerPoint Presentation</vt:lpstr>
      <vt:lpstr>Design  a Box</vt:lpstr>
      <vt:lpstr>What are the major bullet points?</vt:lpstr>
      <vt:lpstr>What’s your MVP?</vt:lpstr>
      <vt:lpstr>What’s your MVP?</vt:lpstr>
      <vt:lpstr>Build a stack of work…..</vt:lpstr>
      <vt:lpstr>PowerPoint Presentation</vt:lpstr>
      <vt:lpstr>Who Is Your  A Team?</vt:lpstr>
      <vt:lpstr>Meet Your  Neighbors</vt:lpstr>
      <vt:lpstr>Who Is In Charge?</vt:lpstr>
      <vt:lpstr>PowerPoint Presentation</vt:lpstr>
      <vt:lpstr>Questions?</vt:lpstr>
      <vt:lpstr>Who Is This Guy?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Right Amount Of Planning</dc:title>
  <dc:creator>Jonathan Mills</dc:creator>
  <cp:lastModifiedBy>Jon</cp:lastModifiedBy>
  <cp:revision>29</cp:revision>
  <dcterms:created xsi:type="dcterms:W3CDTF">2013-10-16T15:57:39Z</dcterms:created>
  <dcterms:modified xsi:type="dcterms:W3CDTF">2014-05-17T17:35:57Z</dcterms:modified>
</cp:coreProperties>
</file>